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6858000" cx="9144000"/>
  <p:notesSz cx="6954825" cy="9240825"/>
  <p:embeddedFontLst>
    <p:embeddedFont>
      <p:font typeface="Source Code Pro"/>
      <p:regular r:id="rId16"/>
      <p:bold r:id="rId17"/>
    </p:embeddedFont>
    <p:embeddedFont>
      <p:font typeface="Century Gothic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enturyGothic-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21" Type="http://schemas.openxmlformats.org/officeDocument/2006/relationships/font" Target="fonts/CenturyGothic-boldItalic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SourceCodePro-bold.fntdata"/><Relationship Id="rId16" Type="http://schemas.openxmlformats.org/officeDocument/2006/relationships/font" Target="fonts/SourceCodePro-regular.fntdata"/><Relationship Id="rId5" Type="http://schemas.openxmlformats.org/officeDocument/2006/relationships/slide" Target="slides/slide1.xml"/><Relationship Id="rId19" Type="http://schemas.openxmlformats.org/officeDocument/2006/relationships/font" Target="fonts/CenturyGothic-bold.fntdata"/><Relationship Id="rId6" Type="http://schemas.openxmlformats.org/officeDocument/2006/relationships/slide" Target="slides/slide2.xml"/><Relationship Id="rId18" Type="http://schemas.openxmlformats.org/officeDocument/2006/relationships/font" Target="fonts/CenturyGothic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59350" y="693050"/>
            <a:ext cx="4636775" cy="34653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95475" y="4389375"/>
            <a:ext cx="5563850" cy="41583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idx="1" type="body"/>
          </p:nvPr>
        </p:nvSpPr>
        <p:spPr>
          <a:xfrm>
            <a:off x="695475" y="4389375"/>
            <a:ext cx="5563850" cy="4158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Shape 82"/>
          <p:cNvSpPr/>
          <p:nvPr>
            <p:ph idx="2" type="sldImg"/>
          </p:nvPr>
        </p:nvSpPr>
        <p:spPr>
          <a:xfrm>
            <a:off x="1159350" y="693050"/>
            <a:ext cx="4636775" cy="34653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>
            <p:ph idx="2" type="sldImg"/>
          </p:nvPr>
        </p:nvSpPr>
        <p:spPr>
          <a:xfrm>
            <a:off x="1159350" y="693050"/>
            <a:ext cx="4636800" cy="34653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695475" y="4389375"/>
            <a:ext cx="5563800" cy="41583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/>
          <p:nvPr>
            <p:ph idx="1" type="body"/>
          </p:nvPr>
        </p:nvSpPr>
        <p:spPr>
          <a:xfrm>
            <a:off x="695475" y="4389375"/>
            <a:ext cx="5563850" cy="4158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Shape 164"/>
          <p:cNvSpPr/>
          <p:nvPr>
            <p:ph idx="2" type="sldImg"/>
          </p:nvPr>
        </p:nvSpPr>
        <p:spPr>
          <a:xfrm>
            <a:off x="1159350" y="693050"/>
            <a:ext cx="4636775" cy="34653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1159350" y="693050"/>
            <a:ext cx="4636800" cy="34653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95475" y="4389375"/>
            <a:ext cx="5563800" cy="41583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idx="1" type="body"/>
          </p:nvPr>
        </p:nvSpPr>
        <p:spPr>
          <a:xfrm>
            <a:off x="695475" y="4389375"/>
            <a:ext cx="5563850" cy="4158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Shape 97"/>
          <p:cNvSpPr/>
          <p:nvPr>
            <p:ph idx="2" type="sldImg"/>
          </p:nvPr>
        </p:nvSpPr>
        <p:spPr>
          <a:xfrm>
            <a:off x="1159350" y="693050"/>
            <a:ext cx="4636775" cy="34653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idx="1" type="body"/>
          </p:nvPr>
        </p:nvSpPr>
        <p:spPr>
          <a:xfrm>
            <a:off x="695475" y="4389375"/>
            <a:ext cx="5563850" cy="4158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Shape 104"/>
          <p:cNvSpPr/>
          <p:nvPr>
            <p:ph idx="2" type="sldImg"/>
          </p:nvPr>
        </p:nvSpPr>
        <p:spPr>
          <a:xfrm>
            <a:off x="1159350" y="693050"/>
            <a:ext cx="4636775" cy="34653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idx="1" type="body"/>
          </p:nvPr>
        </p:nvSpPr>
        <p:spPr>
          <a:xfrm>
            <a:off x="695475" y="4389375"/>
            <a:ext cx="5563850" cy="4158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Shape 112"/>
          <p:cNvSpPr/>
          <p:nvPr>
            <p:ph idx="2" type="sldImg"/>
          </p:nvPr>
        </p:nvSpPr>
        <p:spPr>
          <a:xfrm>
            <a:off x="1159350" y="693050"/>
            <a:ext cx="4636775" cy="34653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idx="1" type="body"/>
          </p:nvPr>
        </p:nvSpPr>
        <p:spPr>
          <a:xfrm>
            <a:off x="695475" y="4389375"/>
            <a:ext cx="5563850" cy="4158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Shape 122"/>
          <p:cNvSpPr/>
          <p:nvPr>
            <p:ph idx="2" type="sldImg"/>
          </p:nvPr>
        </p:nvSpPr>
        <p:spPr>
          <a:xfrm>
            <a:off x="1159350" y="693050"/>
            <a:ext cx="4636775" cy="34653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/>
          <p:nvPr>
            <p:ph idx="1" type="body"/>
          </p:nvPr>
        </p:nvSpPr>
        <p:spPr>
          <a:xfrm>
            <a:off x="695475" y="4389375"/>
            <a:ext cx="5563850" cy="4158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Shape 128"/>
          <p:cNvSpPr/>
          <p:nvPr>
            <p:ph idx="2" type="sldImg"/>
          </p:nvPr>
        </p:nvSpPr>
        <p:spPr>
          <a:xfrm>
            <a:off x="1159350" y="693050"/>
            <a:ext cx="4636775" cy="34653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idx="1" type="body"/>
          </p:nvPr>
        </p:nvSpPr>
        <p:spPr>
          <a:xfrm>
            <a:off x="695475" y="4389375"/>
            <a:ext cx="5563850" cy="4158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Shape 135"/>
          <p:cNvSpPr/>
          <p:nvPr>
            <p:ph idx="2" type="sldImg"/>
          </p:nvPr>
        </p:nvSpPr>
        <p:spPr>
          <a:xfrm>
            <a:off x="1159350" y="693050"/>
            <a:ext cx="4636775" cy="34653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idx="1" type="body"/>
          </p:nvPr>
        </p:nvSpPr>
        <p:spPr>
          <a:xfrm>
            <a:off x="695475" y="4389375"/>
            <a:ext cx="5563850" cy="4158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Shape 142"/>
          <p:cNvSpPr/>
          <p:nvPr>
            <p:ph idx="2" type="sldImg"/>
          </p:nvPr>
        </p:nvSpPr>
        <p:spPr>
          <a:xfrm>
            <a:off x="1159350" y="693050"/>
            <a:ext cx="4636775" cy="34653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3" name="Shape 1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x">
  <p:cSld name="Title and Vertical 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0" name="Shape 70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Shape 7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vertTitleAndTx">
  <p:cSld name="Vertical Title and 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6" name="Shape 76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Shape 7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">
  <p:cSld name="Title and Conten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5" name="Shape 2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Obj">
  <p:cSld name="Two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6" name="Shape 3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TxTwoObj">
  <p:cSld name="Comparis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objTx">
  <p:cSld name="Content with Caption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picTx">
  <p:cSld name="Picture with Ca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3" name="Shape 63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Relationship Id="rId4" Type="http://schemas.openxmlformats.org/officeDocument/2006/relationships/image" Target="../media/image14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Relationship Id="rId4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Relationship Id="rId4" Type="http://schemas.openxmlformats.org/officeDocument/2006/relationships/image" Target="../media/image4.png"/><Relationship Id="rId5" Type="http://schemas.openxmlformats.org/officeDocument/2006/relationships/image" Target="../media/image8.png"/><Relationship Id="rId6" Type="http://schemas.openxmlformats.org/officeDocument/2006/relationships/image" Target="../media/image7.png"/><Relationship Id="rId7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Shape 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3827" y="118448"/>
            <a:ext cx="8197672" cy="5023249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Shape 85"/>
          <p:cNvSpPr txBox="1"/>
          <p:nvPr>
            <p:ph type="ctrTitle"/>
          </p:nvPr>
        </p:nvSpPr>
        <p:spPr>
          <a:xfrm>
            <a:off x="594474" y="3744584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Century Gothic"/>
              <a:buNone/>
            </a:pPr>
            <a:r>
              <a:rPr b="1" i="0" lang="en-US" sz="4800" u="none" cap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Era 1 in Western Europe: Panorama</a:t>
            </a:r>
            <a:endParaRPr b="1" i="0" sz="4800" u="none" cap="none" strike="noStrike">
              <a:solidFill>
                <a:srgbClr val="FFFF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6" name="Shape 86"/>
          <p:cNvSpPr txBox="1"/>
          <p:nvPr>
            <p:ph idx="1" type="subTitle"/>
          </p:nvPr>
        </p:nvSpPr>
        <p:spPr>
          <a:xfrm>
            <a:off x="685800" y="5274933"/>
            <a:ext cx="7353300" cy="1555750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6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60"/>
              <a:buFont typeface="Arial"/>
              <a:buNone/>
            </a:pPr>
            <a:r>
              <a:rPr b="0" i="0" lang="en-US" sz="296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Notes 2.1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rgbClr val="000000"/>
              </a:buClr>
              <a:buSzPts val="2960"/>
              <a:buFont typeface="Arial"/>
              <a:buNone/>
            </a:pPr>
            <a:r>
              <a:rPr b="0" i="0" lang="en-US" sz="296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_____________, 2017</a:t>
            </a:r>
            <a:endParaRPr b="0" i="0" sz="296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rgbClr val="000000"/>
              </a:buClr>
              <a:buSzPts val="2960"/>
              <a:buFont typeface="Arial"/>
              <a:buNone/>
            </a:pPr>
            <a:r>
              <a:rPr b="0" i="0" lang="en-US" sz="296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World History</a:t>
            </a:r>
            <a:endParaRPr b="0" i="0" sz="296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Feudalism: </a:t>
            </a:r>
            <a:endParaRPr/>
          </a:p>
        </p:txBody>
      </p:sp>
      <p:sp>
        <p:nvSpPr>
          <p:cNvPr id="161" name="Shape 161"/>
          <p:cNvSpPr txBox="1"/>
          <p:nvPr>
            <p:ph idx="1" type="body"/>
          </p:nvPr>
        </p:nvSpPr>
        <p:spPr>
          <a:xfrm>
            <a:off x="457200" y="1600200"/>
            <a:ext cx="8229600" cy="48414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-139700" lvl="0" marL="342900">
              <a:spcBef>
                <a:spcPts val="640"/>
              </a:spcBef>
              <a:spcAft>
                <a:spcPts val="0"/>
              </a:spcAft>
              <a:buNone/>
            </a:pPr>
            <a:r>
              <a:rPr lang="en-US"/>
              <a:t>Royal governments could no longer protect the</a:t>
            </a:r>
            <a:endParaRPr/>
          </a:p>
          <a:p>
            <a:pPr indent="-139700" lvl="0" marL="342900" rtl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/>
              <a:t>people. </a:t>
            </a:r>
            <a:br>
              <a:rPr lang="en-US"/>
            </a:br>
            <a:r>
              <a:rPr b="1" lang="en-US"/>
              <a:t>Feudalism: </a:t>
            </a:r>
            <a:br>
              <a:rPr lang="en-US"/>
            </a:br>
            <a:r>
              <a:rPr lang="en-US"/>
              <a:t>-land was owned by kings or lords.  </a:t>
            </a:r>
            <a:br>
              <a:rPr lang="en-US"/>
            </a:br>
            <a:r>
              <a:rPr lang="en-US"/>
              <a:t>-Kings and lords distributed land to vassals in exchange for loyalty. </a:t>
            </a:r>
            <a:br>
              <a:rPr lang="en-US"/>
            </a:br>
            <a:r>
              <a:rPr lang="en-US"/>
              <a:t>-Vassals promised to fight for their king/lord and obey their laws. </a:t>
            </a:r>
            <a:br>
              <a:rPr lang="en-US"/>
            </a:br>
            <a:r>
              <a:rPr lang="en-US"/>
              <a:t>-Lords provided vassals with $ and land</a:t>
            </a:r>
            <a:br>
              <a:rPr lang="en-US"/>
            </a:b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Feudalism Hierarchy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ri2.png" id="167" name="Shape 1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0750" y="1761050"/>
            <a:ext cx="6306713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>
            <p:ph type="title"/>
          </p:nvPr>
        </p:nvSpPr>
        <p:spPr>
          <a:xfrm>
            <a:off x="457200" y="-2"/>
            <a:ext cx="8229600" cy="2424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highlight>
                  <a:srgbClr val="FFFFFF"/>
                </a:highlight>
                <a:latin typeface="Source Code Pro"/>
                <a:ea typeface="Source Code Pro"/>
                <a:cs typeface="Source Code Pro"/>
                <a:sym typeface="Source Code Pro"/>
              </a:rPr>
              <a:t>Have you heard people talk about the Western world</a:t>
            </a:r>
            <a:endParaRPr sz="2400">
              <a:highlight>
                <a:srgbClr val="FFFFFF"/>
              </a:highlight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highlight>
                  <a:srgbClr val="FFFFFF"/>
                </a:highlight>
                <a:latin typeface="Source Code Pro"/>
                <a:ea typeface="Source Code Pro"/>
                <a:cs typeface="Source Code Pro"/>
                <a:sym typeface="Source Code Pro"/>
              </a:rPr>
              <a:t>͟What do we mean by that?</a:t>
            </a:r>
            <a:endParaRPr sz="2400">
              <a:highlight>
                <a:srgbClr val="FFFFFF"/>
              </a:highlight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-139700" lvl="0" marL="342900">
              <a:spcBef>
                <a:spcPts val="64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pic>
        <p:nvPicPr>
          <p:cNvPr id="93" name="Shape 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5804" y="3458875"/>
            <a:ext cx="3236966" cy="242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Shape 9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97750" y="1788125"/>
            <a:ext cx="4762500" cy="285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Shape 9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98423" y="0"/>
            <a:ext cx="7021684" cy="661369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undo-front" id="100" name="Shape 10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82901" y="4895028"/>
            <a:ext cx="1828724" cy="1820013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Shape 101"/>
          <p:cNvSpPr/>
          <p:nvPr/>
        </p:nvSpPr>
        <p:spPr>
          <a:xfrm>
            <a:off x="6581600" y="892359"/>
            <a:ext cx="2562400" cy="2726591"/>
          </a:xfrm>
          <a:prstGeom prst="wedgeEllipseCallout">
            <a:avLst>
              <a:gd fmla="val 16848" name="adj1"/>
              <a:gd fmla="val 92245" name="adj2"/>
            </a:avLst>
          </a:prstGeom>
          <a:solidFill>
            <a:schemeClr val="lt1"/>
          </a:solidFill>
          <a:ln cap="flat" cmpd="sng" w="9525">
            <a:solidFill>
              <a:srgbClr val="0A56A4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Europe: </a:t>
            </a:r>
            <a:b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1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where does </a:t>
            </a:r>
            <a:r>
              <a:rPr b="0" i="1" lang="en-US" sz="2400" u="none" cap="none" strike="noStrike">
                <a:solidFill>
                  <a:srgbClr val="3366FF"/>
                </a:solidFill>
                <a:latin typeface="Calibri"/>
                <a:ea typeface="Calibri"/>
                <a:cs typeface="Calibri"/>
                <a:sym typeface="Calibri"/>
              </a:rPr>
              <a:t>‘western’ </a:t>
            </a:r>
            <a:r>
              <a:rPr b="0" i="1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Europe start and end?</a:t>
            </a:r>
            <a:r>
              <a:rPr b="1" i="0" lang="en-US" sz="2400" u="none" cap="none" strike="noStrike">
                <a:solidFill>
                  <a:srgbClr val="0A56A4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 b="1" i="0" sz="2400" u="none" cap="none" strike="noStrike">
              <a:solidFill>
                <a:srgbClr val="0A56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Western Europe… ?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Shape 107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Shape 108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Shape 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00500" y="1417656"/>
            <a:ext cx="5031350" cy="4658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>
            <p:ph idx="1" type="body"/>
          </p:nvPr>
        </p:nvSpPr>
        <p:spPr>
          <a:xfrm>
            <a:off x="3398293" y="280950"/>
            <a:ext cx="5581343" cy="64730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rgbClr val="FF6600"/>
                </a:solidFill>
                <a:latin typeface="Calibri"/>
                <a:ea typeface="Calibri"/>
                <a:cs typeface="Calibri"/>
                <a:sym typeface="Calibri"/>
              </a:rPr>
              <a:t>Development of </a:t>
            </a:r>
            <a:endParaRPr b="1" i="0" sz="3200" u="none" cap="none" strike="noStrike">
              <a:solidFill>
                <a:srgbClr val="FF66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640"/>
              </a:spcBef>
              <a:spcAft>
                <a:spcPts val="0"/>
              </a:spcAft>
              <a:buClr>
                <a:srgbClr val="FF66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rgbClr val="FF6600"/>
                </a:solidFill>
                <a:latin typeface="Calibri"/>
                <a:ea typeface="Calibri"/>
                <a:cs typeface="Calibri"/>
                <a:sym typeface="Calibri"/>
              </a:rPr>
              <a:t>Kingdoms</a:t>
            </a:r>
            <a:endParaRPr/>
          </a:p>
          <a:p>
            <a: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rgbClr val="FF66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rgbClr val="FF66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640"/>
              </a:spcBef>
              <a:spcAft>
                <a:spcPts val="0"/>
              </a:spcAft>
              <a:buClr>
                <a:srgbClr val="FF66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rgbClr val="FF6600"/>
                </a:solidFill>
                <a:latin typeface="Calibri"/>
                <a:ea typeface="Calibri"/>
                <a:cs typeface="Calibri"/>
                <a:sym typeface="Calibri"/>
              </a:rPr>
              <a:t>Increase of the</a:t>
            </a:r>
            <a:endParaRPr/>
          </a:p>
          <a:p>
            <a:pPr indent="0" lvl="0" marL="0" marR="0" rtl="0" algn="l">
              <a:spcBef>
                <a:spcPts val="640"/>
              </a:spcBef>
              <a:spcAft>
                <a:spcPts val="0"/>
              </a:spcAft>
              <a:buClr>
                <a:srgbClr val="FF66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rgbClr val="FF6600"/>
                </a:solidFill>
                <a:latin typeface="Calibri"/>
                <a:ea typeface="Calibri"/>
                <a:cs typeface="Calibri"/>
                <a:sym typeface="Calibri"/>
              </a:rPr>
              <a:t>Christian</a:t>
            </a:r>
            <a:endParaRPr/>
          </a:p>
          <a:p>
            <a:pPr indent="0" lvl="0" marL="0" marR="0" rtl="0" algn="l">
              <a:spcBef>
                <a:spcPts val="640"/>
              </a:spcBef>
              <a:spcAft>
                <a:spcPts val="0"/>
              </a:spcAft>
              <a:buClr>
                <a:srgbClr val="FF66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rgbClr val="FF6600"/>
                </a:solidFill>
                <a:latin typeface="Calibri"/>
                <a:ea typeface="Calibri"/>
                <a:cs typeface="Calibri"/>
                <a:sym typeface="Calibri"/>
              </a:rPr>
              <a:t>Church’s power</a:t>
            </a:r>
            <a:endParaRPr/>
          </a:p>
          <a:p>
            <a: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rgbClr val="FF66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rgbClr val="FF66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640"/>
              </a:spcBef>
              <a:spcAft>
                <a:spcPts val="0"/>
              </a:spcAft>
              <a:buClr>
                <a:srgbClr val="FF66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rgbClr val="FF6600"/>
                </a:solidFill>
                <a:latin typeface="Calibri"/>
                <a:ea typeface="Calibri"/>
                <a:cs typeface="Calibri"/>
                <a:sym typeface="Calibri"/>
              </a:rPr>
              <a:t>Feudalism</a:t>
            </a:r>
            <a:endParaRPr b="1" i="0" sz="3200" u="none" cap="none" strike="noStrike">
              <a:solidFill>
                <a:srgbClr val="FF66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mundo-front" id="115" name="Shape 1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0555" y="4769754"/>
            <a:ext cx="1828724" cy="1820013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Shape 116"/>
          <p:cNvSpPr/>
          <p:nvPr/>
        </p:nvSpPr>
        <p:spPr>
          <a:xfrm>
            <a:off x="0" y="404569"/>
            <a:ext cx="3302757" cy="3075610"/>
          </a:xfrm>
          <a:prstGeom prst="wedgeEllipseCallout">
            <a:avLst>
              <a:gd fmla="val -42159" name="adj1"/>
              <a:gd fmla="val 84354" name="adj2"/>
            </a:avLst>
          </a:prstGeom>
          <a:solidFill>
            <a:schemeClr val="lt1"/>
          </a:solidFill>
          <a:ln cap="flat" cmpd="sng" w="9525">
            <a:solidFill>
              <a:srgbClr val="0A56A4"/>
            </a:solidFill>
            <a:prstDash val="solid"/>
            <a:miter lim="800000"/>
            <a:headEnd len="med" w="med" type="none"/>
            <a:tailEnd len="med" w="med" type="none"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0A56A4"/>
                </a:solidFill>
                <a:latin typeface="Calibri"/>
                <a:ea typeface="Calibri"/>
                <a:cs typeface="Calibri"/>
                <a:sym typeface="Calibri"/>
              </a:rPr>
              <a:t>Let</a:t>
            </a:r>
            <a:r>
              <a:rPr b="1" lang="en-US" sz="2800">
                <a:solidFill>
                  <a:srgbClr val="0A56A4"/>
                </a:solidFill>
                <a:latin typeface="Arial"/>
                <a:ea typeface="Arial"/>
                <a:cs typeface="Arial"/>
                <a:sym typeface="Arial"/>
              </a:rPr>
              <a:t>’</a:t>
            </a:r>
            <a:r>
              <a:rPr b="1" lang="en-US" sz="2800">
                <a:solidFill>
                  <a:srgbClr val="0A56A4"/>
                </a:solidFill>
                <a:latin typeface="Calibri"/>
                <a:ea typeface="Calibri"/>
                <a:cs typeface="Calibri"/>
                <a:sym typeface="Calibri"/>
              </a:rPr>
              <a:t>s focus on 3 key developments in  Western Europe during Era 1</a:t>
            </a:r>
            <a:endParaRPr b="1" sz="2800">
              <a:solidFill>
                <a:srgbClr val="0A56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7" name="Shape 1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12366" y="191047"/>
            <a:ext cx="2509928" cy="2059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12366" y="2390993"/>
            <a:ext cx="2491041" cy="2020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Shape 1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12367" y="4675014"/>
            <a:ext cx="2473116" cy="1923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Before the kingdoms: </a:t>
            </a:r>
            <a:b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Roman Empire in 439 CE</a:t>
            </a:r>
            <a:endParaRPr b="0" i="0" sz="395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Shape 12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3336" l="0" r="0" t="13335"/>
          <a:stretch/>
        </p:blipFill>
        <p:spPr>
          <a:xfrm>
            <a:off x="457200" y="1600200"/>
            <a:ext cx="8229600" cy="48391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</a:t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x="224772" y="415806"/>
            <a:ext cx="3135566" cy="6237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After the fall of the Western Roman Empire, Western Europe had no central government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008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8000"/>
                </a:solidFill>
                <a:latin typeface="Calibri"/>
                <a:ea typeface="Calibri"/>
                <a:cs typeface="Calibri"/>
                <a:sym typeface="Calibri"/>
              </a:rPr>
              <a:t>From “empire” to “kingdoms”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66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FF6600"/>
                </a:solidFill>
                <a:latin typeface="Calibri"/>
                <a:ea typeface="Calibri"/>
                <a:cs typeface="Calibri"/>
                <a:sym typeface="Calibri"/>
              </a:rPr>
              <a:t>Each kingdom had its own culture, including its own language, system of laws, &amp; religions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3366FF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3366FF"/>
                </a:solidFill>
                <a:latin typeface="Calibri"/>
                <a:ea typeface="Calibri"/>
                <a:cs typeface="Calibri"/>
                <a:sym typeface="Calibri"/>
              </a:rPr>
              <a:t>These different ethnic groups and kingdoms were the origins of modern European countries</a:t>
            </a:r>
            <a:endParaRPr/>
          </a:p>
          <a:p>
            <a:pPr indent="-190500" lvl="0" marL="342900" marR="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arly_dark_ages.jpg" id="132" name="Shape 1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60338" y="415806"/>
            <a:ext cx="5783662" cy="62286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type="title"/>
          </p:nvPr>
        </p:nvSpPr>
        <p:spPr>
          <a:xfrm>
            <a:off x="160782" y="177421"/>
            <a:ext cx="6544443" cy="12498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Christian Church’s influence grew</a:t>
            </a:r>
            <a:endParaRPr b="0" i="0" sz="395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x="160782" y="1802722"/>
            <a:ext cx="6544443" cy="47087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Missionaries spread Christianity throughout Western Europe, including England (by the 500s) and Germany (by the 700s)</a:t>
            </a:r>
            <a:endParaRPr/>
          </a:p>
          <a:p>
            <a:pPr indent="-342900" lvl="0" marL="342900" marR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With no central govt, a common religion provided a basis for moral expectations and personal trust among people </a:t>
            </a:r>
            <a:endParaRPr/>
          </a:p>
          <a:p>
            <a:pPr indent="-342900" lvl="0" marL="342900" marR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Religious leaders became </a:t>
            </a:r>
            <a:r>
              <a:rPr b="0" i="0" lang="en-US" sz="3000" u="none" cap="none" strike="noStrike">
                <a:solidFill>
                  <a:srgbClr val="3366FF"/>
                </a:solidFill>
                <a:latin typeface="Calibri"/>
                <a:ea typeface="Calibri"/>
                <a:cs typeface="Calibri"/>
                <a:sym typeface="Calibri"/>
              </a:rPr>
              <a:t>political</a:t>
            </a: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b="0" i="0" lang="en-US" sz="3000" u="none" cap="none" strike="noStrike">
                <a:solidFill>
                  <a:srgbClr val="FF6600"/>
                </a:solidFill>
                <a:latin typeface="Calibri"/>
                <a:ea typeface="Calibri"/>
                <a:cs typeface="Calibri"/>
                <a:sym typeface="Calibri"/>
              </a:rPr>
              <a:t>social</a:t>
            </a: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b="0" i="0" lang="en-US" sz="30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intellectual</a:t>
            </a: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and </a:t>
            </a:r>
            <a:r>
              <a:rPr b="0" i="0" lang="en-US" sz="3000" u="none" cap="none" strike="noStrike">
                <a:solidFill>
                  <a:srgbClr val="008000"/>
                </a:solidFill>
                <a:latin typeface="Calibri"/>
                <a:ea typeface="Calibri"/>
                <a:cs typeface="Calibri"/>
                <a:sym typeface="Calibri"/>
              </a:rPr>
              <a:t>moral</a:t>
            </a:r>
            <a:r>
              <a:rPr b="0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leaders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9" name="Shape 1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00495" y="56190"/>
            <a:ext cx="2226623" cy="2731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type="title"/>
          </p:nvPr>
        </p:nvSpPr>
        <p:spPr>
          <a:xfrm>
            <a:off x="1550926" y="72354"/>
            <a:ext cx="7394994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Pts val="3600"/>
              <a:buFont typeface="Calibri"/>
              <a:buNone/>
            </a:pPr>
            <a:r>
              <a:rPr b="0" i="0" lang="en-US" sz="3600" u="none" cap="none" strike="noStrike">
                <a:solidFill>
                  <a:srgbClr val="FF6600"/>
                </a:solidFill>
                <a:latin typeface="Calibri"/>
                <a:ea typeface="Calibri"/>
                <a:cs typeface="Calibri"/>
                <a:sym typeface="Calibri"/>
              </a:rPr>
              <a:t>Feudalism: </a:t>
            </a:r>
            <a:r>
              <a:rPr b="0" i="1" lang="en-US" sz="2880" u="none" cap="none" strike="noStrike">
                <a:solidFill>
                  <a:srgbClr val="FF6600"/>
                </a:solidFill>
                <a:latin typeface="Calibri"/>
                <a:ea typeface="Calibri"/>
                <a:cs typeface="Calibri"/>
                <a:sym typeface="Calibri"/>
              </a:rPr>
              <a:t>protection, subsistence, devotion, politics</a:t>
            </a:r>
            <a:endParaRPr b="0" i="1" sz="2880" u="none" cap="none" strike="noStrike">
              <a:solidFill>
                <a:srgbClr val="FF66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5" name="Shape 1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909" y="89904"/>
            <a:ext cx="1517105" cy="1180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Shape 1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1747" y="1573581"/>
            <a:ext cx="2370751" cy="2227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Shape 14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61627" y="1494656"/>
            <a:ext cx="2912625" cy="1942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Shape 14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268950" y="4489776"/>
            <a:ext cx="2013893" cy="245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Shape 14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97637" y="4675114"/>
            <a:ext cx="2182886" cy="218288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0" name="Shape 150"/>
          <p:cNvCxnSpPr/>
          <p:nvPr/>
        </p:nvCxnSpPr>
        <p:spPr>
          <a:xfrm rot="10800000">
            <a:off x="3371579" y="3067979"/>
            <a:ext cx="2523743" cy="0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151" name="Shape 151"/>
          <p:cNvCxnSpPr/>
          <p:nvPr/>
        </p:nvCxnSpPr>
        <p:spPr>
          <a:xfrm>
            <a:off x="2663546" y="3856013"/>
            <a:ext cx="516977" cy="1274829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152" name="Shape 152"/>
          <p:cNvCxnSpPr/>
          <p:nvPr/>
        </p:nvCxnSpPr>
        <p:spPr>
          <a:xfrm flipH="1">
            <a:off x="3371579" y="5435642"/>
            <a:ext cx="2828543" cy="183367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153" name="Shape 153"/>
          <p:cNvCxnSpPr/>
          <p:nvPr/>
        </p:nvCxnSpPr>
        <p:spPr>
          <a:xfrm flipH="1">
            <a:off x="3394055" y="3551213"/>
            <a:ext cx="2348867" cy="1427229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154" name="Shape 154"/>
          <p:cNvCxnSpPr/>
          <p:nvPr/>
        </p:nvCxnSpPr>
        <p:spPr>
          <a:xfrm>
            <a:off x="6664485" y="3551213"/>
            <a:ext cx="224772" cy="938563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155" name="Shape 155"/>
          <p:cNvCxnSpPr/>
          <p:nvPr/>
        </p:nvCxnSpPr>
        <p:spPr>
          <a:xfrm rot="10800000">
            <a:off x="3180523" y="3551213"/>
            <a:ext cx="3247953" cy="1348563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